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0"/>
  </p:normalViewPr>
  <p:slideViewPr>
    <p:cSldViewPr snapToGrid="0" snapToObjects="1">
      <p:cViewPr varScale="1">
        <p:scale>
          <a:sx n="76" d="100"/>
          <a:sy n="76" d="100"/>
        </p:scale>
        <p:origin x="17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appft.uspto.gov/netacgi/nph-Parser?Sect1=PTO1&amp;Sect2=HITOFF&amp;d=PG01&amp;p=1&amp;u=/netahtml/PTO/srchnum.html&amp;r=1&amp;f=G&amp;l=50&amp;s1=%2220200019603%22.PGNR.&amp;OS=DN/20200019603&amp;RS=DN/20200019603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tent Drafting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Patent Drafting</a:t>
            </a:r>
          </a:p>
        </p:txBody>
      </p:sp>
      <p:sp>
        <p:nvSpPr>
          <p:cNvPr id="120" name="Dr Nagender Aneja…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1512938"/>
          </a:xfrm>
          <a:prstGeom prst="rect">
            <a:avLst/>
          </a:prstGeom>
        </p:spPr>
        <p:txBody>
          <a:bodyPr/>
          <a:lstStyle/>
          <a:p>
            <a:r>
              <a:t>Dr Nagender Aneja</a:t>
            </a:r>
          </a:p>
          <a:p>
            <a:r>
              <a:t>Universiti Brunei Darussalam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pecific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Specification</a:t>
            </a:r>
          </a:p>
        </p:txBody>
      </p:sp>
      <p:sp>
        <p:nvSpPr>
          <p:cNvPr id="145" name="Technical Area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indent="-360045" defTabSz="473201">
              <a:spcBef>
                <a:spcPts val="3400"/>
              </a:spcBef>
              <a:defRPr sz="2592"/>
            </a:pPr>
            <a:r>
              <a:t>Technical Area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The present disclosure relates to </a:t>
            </a:r>
            <a:r>
              <a:rPr u="sng"/>
              <a:t>table identification in a spreadsheet</a:t>
            </a:r>
            <a:r>
              <a:t>. 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Specifically, the present disclosure relates to </a:t>
            </a:r>
            <a:r>
              <a:rPr u="sng"/>
              <a:t>improved table identification in a spreadsheet using a neural network</a:t>
            </a:r>
            <a:r>
              <a:t>. </a:t>
            </a:r>
          </a:p>
          <a:p>
            <a:pPr marL="360045" indent="-360045" defTabSz="473201">
              <a:spcBef>
                <a:spcPts val="3400"/>
              </a:spcBef>
              <a:defRPr sz="2592"/>
            </a:pPr>
            <a:r>
              <a:t>Introduction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A spreadsheet ..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There is a problem of …</a:t>
            </a:r>
          </a:p>
          <a:p>
            <a:pPr marL="720090" lvl="1" indent="-360045" defTabSz="473201">
              <a:spcBef>
                <a:spcPts val="3400"/>
              </a:spcBef>
              <a:defRPr sz="2592"/>
            </a:pPr>
            <a:r>
              <a:t>The invention solves … and can also be used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Summary</a:t>
            </a:r>
          </a:p>
        </p:txBody>
      </p:sp>
      <p:sp>
        <p:nvSpPr>
          <p:cNvPr id="148" name="A method of …… is disclosed, according to method, …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method of …… is disclosed, according to method, ….</a:t>
            </a:r>
          </a:p>
          <a:p>
            <a:r>
              <a:t>A system for …. is disclosed, comprising a processor to execute instructions …</a:t>
            </a:r>
          </a:p>
          <a:p>
            <a:r>
              <a:t>A computer readable storage media storing instructions for ….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1" build="p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Brief Description of Draw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Brief Description of Drawings</a:t>
            </a:r>
          </a:p>
        </p:txBody>
      </p:sp>
      <p:sp>
        <p:nvSpPr>
          <p:cNvPr id="151" name="FIG. 1 depicts a spreadsheet having two vertically-aligned tabl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FIG. 1 depicts a spreadsheet having two vertically-aligned tables</a:t>
            </a:r>
          </a:p>
          <a:p>
            <a:r>
              <a:t>FIG. 2 depicts overview of a table identification decomposed into corner identification and table induction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1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etailed Descrip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Detailed Description</a:t>
            </a:r>
          </a:p>
        </p:txBody>
      </p:sp>
      <p:sp>
        <p:nvSpPr>
          <p:cNvPr id="154" name="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…</a:t>
            </a:r>
          </a:p>
          <a:p>
            <a:r>
              <a:t>FIG. 1 depicts … As shown in FIG. 1, …</a:t>
            </a:r>
          </a:p>
          <a:p>
            <a:r>
              <a:t>FIG. 2 depicts … As shown in FIG. 2, …</a:t>
            </a:r>
          </a:p>
          <a:p>
            <a:r>
              <a:t>…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lai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</a:t>
            </a:r>
          </a:p>
        </p:txBody>
      </p:sp>
      <p:sp>
        <p:nvSpPr>
          <p:cNvPr id="157" name="Inpu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Input</a:t>
            </a:r>
          </a:p>
          <a:p>
            <a:pPr lvl="1"/>
            <a:r>
              <a:t>a spreadsheet with a table</a:t>
            </a:r>
          </a:p>
          <a:p>
            <a:r>
              <a:t>Processing</a:t>
            </a:r>
          </a:p>
          <a:p>
            <a:pPr lvl="1"/>
            <a:r>
              <a:t>identify class of each cell of spreadsheet whether it is a corner or not-a-corner</a:t>
            </a:r>
          </a:p>
          <a:p>
            <a:r>
              <a:t>Output</a:t>
            </a:r>
          </a:p>
          <a:p>
            <a:pPr lvl="1"/>
            <a:r>
              <a:t>inducing table based on identified classes for each cell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1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Claims</a:t>
            </a:r>
          </a:p>
        </p:txBody>
      </p:sp>
      <p:sp>
        <p:nvSpPr>
          <p:cNvPr id="160" name="Independent Clai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Independent Claim</a:t>
            </a:r>
          </a:p>
          <a:p>
            <a:pPr lvl="1"/>
            <a:r>
              <a:t>1. A method of …</a:t>
            </a:r>
          </a:p>
          <a:p>
            <a:r>
              <a:t>Dependent Claim</a:t>
            </a:r>
          </a:p>
          <a:p>
            <a:pPr lvl="1"/>
            <a:r>
              <a:t>2. The method according to Claim 1, wherein</a:t>
            </a:r>
          </a:p>
          <a:p>
            <a:pPr lvl="1"/>
            <a:r>
              <a:t>3. The method according to Claim 1, further comprising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1" build="p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rm of 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Form of Claims</a:t>
            </a:r>
          </a:p>
        </p:txBody>
      </p:sp>
      <p:sp>
        <p:nvSpPr>
          <p:cNvPr id="163" name="Each claim must be a single sentenc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Each claim must be a single sentence</a:t>
            </a:r>
          </a:p>
          <a:p>
            <a:pPr lvl="1"/>
            <a:r>
              <a:t>Must begin with a capital letter and end with a period.</a:t>
            </a:r>
          </a:p>
          <a:p>
            <a:pPr lvl="1"/>
            <a:r>
              <a:t>Since there is one sentence, thus comma and semi colons are used frequently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orm of 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Form of Claims</a:t>
            </a:r>
          </a:p>
        </p:txBody>
      </p:sp>
      <p:sp>
        <p:nvSpPr>
          <p:cNvPr id="166" name="Arrange Claims in order of scop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Arrange Claims in order of scope</a:t>
            </a:r>
          </a:p>
          <a:p>
            <a:pPr lvl="1"/>
            <a:r>
              <a:t>Patent Groups of Method Claim, System Claim, Computer Readable Media Claim</a:t>
            </a:r>
          </a:p>
          <a:p>
            <a:pPr lvl="2"/>
            <a:r>
              <a:t>Within Group</a:t>
            </a:r>
          </a:p>
          <a:p>
            <a:pPr lvl="3"/>
            <a:r>
              <a:t>First claim is the Independent claim - Broadest claim (least restrictive)</a:t>
            </a:r>
          </a:p>
          <a:p>
            <a:pPr lvl="3"/>
            <a:r>
              <a:t>Other claims are dependent claims - add restrictions to broadest claims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xample Patent Clai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 Patent Claim</a:t>
            </a:r>
          </a:p>
        </p:txBody>
      </p:sp>
      <p:graphicFrame>
        <p:nvGraphicFramePr>
          <p:cNvPr id="169" name="Table"/>
          <p:cNvGraphicFramePr/>
          <p:nvPr/>
        </p:nvGraphicFramePr>
        <p:xfrm>
          <a:off x="1079500" y="2743200"/>
          <a:ext cx="10556578" cy="5661323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265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7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2155"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Preamble and transitional phrase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 method of …, the method comprising: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155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Element 1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receiving input …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155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Element 2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processing ..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155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Element 3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giving output …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laim Infring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 Infringement</a:t>
            </a:r>
          </a:p>
        </p:txBody>
      </p:sp>
      <p:graphicFrame>
        <p:nvGraphicFramePr>
          <p:cNvPr id="172" name="Table"/>
          <p:cNvGraphicFramePr/>
          <p:nvPr/>
        </p:nvGraphicFramePr>
        <p:xfrm>
          <a:off x="952500" y="2590800"/>
          <a:ext cx="11099800" cy="62865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4760"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Claim
Elements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Infringer 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Infringer 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Infringer 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Infringer 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Infringer 5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4760"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760"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760">
                <a:tc>
                  <a:txBody>
                    <a:bodyPr/>
                    <a:lstStyle/>
                    <a:p>
                      <a:pPr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C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4760"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solidFill>
                            <a:srgbClr val="FFFFFF"/>
                          </a:solidFill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arts of Patent Applic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r>
              <a:t>Parts of Patent Application</a:t>
            </a:r>
          </a:p>
        </p:txBody>
      </p:sp>
      <p:sp>
        <p:nvSpPr>
          <p:cNvPr id="123" name="Drawing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4479" indent="-284479" defTabSz="373887">
              <a:spcBef>
                <a:spcPts val="2600"/>
              </a:spcBef>
              <a:defRPr sz="2048"/>
            </a:pPr>
            <a:r>
              <a:t>Drawings</a:t>
            </a:r>
          </a:p>
          <a:p>
            <a:pPr marL="284479" indent="-284479" defTabSz="373887">
              <a:spcBef>
                <a:spcPts val="2600"/>
              </a:spcBef>
              <a:defRPr sz="2048"/>
            </a:pPr>
            <a:r>
              <a:t>Specification</a:t>
            </a:r>
          </a:p>
          <a:p>
            <a:pPr marL="568959" lvl="1" indent="-284479" defTabSz="373887">
              <a:spcBef>
                <a:spcPts val="2600"/>
              </a:spcBef>
              <a:defRPr sz="2048"/>
            </a:pPr>
            <a:r>
              <a:t>Title</a:t>
            </a:r>
          </a:p>
          <a:p>
            <a:pPr marL="568959" lvl="1" indent="-284479" defTabSz="373887">
              <a:spcBef>
                <a:spcPts val="2600"/>
              </a:spcBef>
              <a:defRPr sz="2048"/>
            </a:pPr>
            <a:r>
              <a:t>Cross-reference to related Application</a:t>
            </a:r>
          </a:p>
          <a:p>
            <a:pPr marL="568959" lvl="1" indent="-284479" defTabSz="373887">
              <a:spcBef>
                <a:spcPts val="2600"/>
              </a:spcBef>
              <a:defRPr sz="2048"/>
            </a:pPr>
            <a:r>
              <a:t>Background</a:t>
            </a:r>
          </a:p>
          <a:p>
            <a:pPr marL="568959" lvl="1" indent="-284479" defTabSz="373887">
              <a:spcBef>
                <a:spcPts val="2600"/>
              </a:spcBef>
              <a:defRPr sz="2048"/>
            </a:pPr>
            <a:r>
              <a:t>Summary</a:t>
            </a:r>
          </a:p>
          <a:p>
            <a:pPr marL="568959" lvl="1" indent="-284479" defTabSz="373887">
              <a:spcBef>
                <a:spcPts val="2600"/>
              </a:spcBef>
              <a:defRPr sz="2048"/>
            </a:pPr>
            <a:r>
              <a:t>List of Drawings</a:t>
            </a:r>
          </a:p>
          <a:p>
            <a:pPr marL="568959" lvl="1" indent="-284479" defTabSz="373887">
              <a:spcBef>
                <a:spcPts val="2600"/>
              </a:spcBef>
              <a:defRPr sz="2048"/>
            </a:pPr>
            <a:r>
              <a:t>Detailed Description </a:t>
            </a:r>
          </a:p>
          <a:p>
            <a:pPr marL="284479" indent="-284479" defTabSz="373887">
              <a:spcBef>
                <a:spcPts val="2600"/>
              </a:spcBef>
              <a:defRPr sz="2048"/>
            </a:pPr>
            <a:r>
              <a:t>Claims</a:t>
            </a:r>
          </a:p>
          <a:p>
            <a:pPr marL="284479" indent="-284479" defTabSz="373887">
              <a:spcBef>
                <a:spcPts val="2600"/>
              </a:spcBef>
              <a:defRPr sz="2048"/>
            </a:pPr>
            <a:r>
              <a:t>Abstract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1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laims must be defini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r>
              <a:t>Claims must be definite</a:t>
            </a:r>
          </a:p>
        </p:txBody>
      </p:sp>
      <p:sp>
        <p:nvSpPr>
          <p:cNvPr id="175" name="First time we introduce a limitation (i.e., an element, characteristic, internal reference, etc.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First time we introduce a limitation (i.e., an element, characteristic, internal reference, etc.) </a:t>
            </a:r>
          </a:p>
          <a:p>
            <a:pPr lvl="1"/>
            <a:r>
              <a:t>MUST introduce it with either “a” or “an”, as is grammatically appropriate. (i.e., Primary antecedent basis). </a:t>
            </a:r>
          </a:p>
          <a:p>
            <a:r>
              <a:t>Subsequently we refer to the already introduced limitation by either “said” or “the.” (i.e., Secondary antecedent basis)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1" build="p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laims must be defini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r>
              <a:t>Claims must be definite</a:t>
            </a:r>
          </a:p>
        </p:txBody>
      </p:sp>
      <p:sp>
        <p:nvSpPr>
          <p:cNvPr id="178" name="A computer compris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6700" indent="-266700" defTabSz="350520">
              <a:spcBef>
                <a:spcPts val="2500"/>
              </a:spcBef>
              <a:defRPr sz="1920"/>
            </a:pPr>
            <a:r>
              <a:t>A computer comprising:</a:t>
            </a:r>
          </a:p>
          <a:p>
            <a:pPr marL="533400" lvl="1" indent="-266700" defTabSz="350520">
              <a:spcBef>
                <a:spcPts val="2500"/>
              </a:spcBef>
              <a:defRPr sz="1920"/>
            </a:pPr>
            <a:r>
              <a:t>a memory; and </a:t>
            </a:r>
          </a:p>
          <a:p>
            <a:pPr marL="533400" lvl="1" indent="-266700" defTabSz="350520">
              <a:spcBef>
                <a:spcPts val="2500"/>
              </a:spcBef>
              <a:defRPr sz="1920"/>
            </a:pPr>
            <a:r>
              <a:t>a processor. </a:t>
            </a:r>
          </a:p>
          <a:p>
            <a:pPr marL="266700" indent="-266700" defTabSz="350520">
              <a:spcBef>
                <a:spcPts val="2500"/>
              </a:spcBef>
              <a:defRPr sz="1920"/>
            </a:pPr>
            <a:r>
              <a:t>The computer of claim 1, further comprising:</a:t>
            </a:r>
          </a:p>
          <a:p>
            <a:pPr marL="533400" lvl="1" indent="-266700" defTabSz="350520">
              <a:spcBef>
                <a:spcPts val="2500"/>
              </a:spcBef>
              <a:defRPr sz="1920"/>
            </a:pPr>
            <a:r>
              <a:t>a display. </a:t>
            </a:r>
          </a:p>
          <a:p>
            <a:pPr marL="266700" indent="-266700" defTabSz="350520">
              <a:spcBef>
                <a:spcPts val="2500"/>
              </a:spcBef>
              <a:defRPr sz="1920"/>
            </a:pPr>
            <a:r>
              <a:t>The computer of claim 1, wherein the memory is a RAM. </a:t>
            </a:r>
          </a:p>
          <a:p>
            <a:pPr marL="266700" indent="-266700" defTabSz="350520">
              <a:spcBef>
                <a:spcPts val="2500"/>
              </a:spcBef>
              <a:defRPr sz="1920"/>
            </a:pPr>
            <a:r>
              <a:t>This claim reads on</a:t>
            </a:r>
          </a:p>
          <a:p>
            <a:pPr marL="533400" lvl="1" indent="-266700" defTabSz="350520">
              <a:spcBef>
                <a:spcPts val="2500"/>
              </a:spcBef>
              <a:defRPr sz="1920"/>
            </a:pPr>
            <a:r>
              <a:t>Embedded System with microcontroller and ROM</a:t>
            </a:r>
          </a:p>
          <a:p>
            <a:pPr marL="533400" lvl="1" indent="-266700" defTabSz="350520">
              <a:spcBef>
                <a:spcPts val="2500"/>
              </a:spcBef>
              <a:defRPr sz="1920"/>
            </a:pPr>
            <a:r>
              <a:t>Desktop Computer</a:t>
            </a:r>
          </a:p>
          <a:p>
            <a:pPr marL="533400" lvl="1" indent="-266700" defTabSz="350520">
              <a:spcBef>
                <a:spcPts val="2500"/>
              </a:spcBef>
              <a:defRPr sz="1920"/>
            </a:pPr>
            <a:r>
              <a:t>A car including a navigation system</a:t>
            </a:r>
            <a:br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build="p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UI 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UI Claims</a:t>
            </a:r>
          </a:p>
        </p:txBody>
      </p:sp>
      <p:sp>
        <p:nvSpPr>
          <p:cNvPr id="181" name="UI can be protected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UI can be protected:</a:t>
            </a:r>
          </a:p>
          <a:p>
            <a:pPr lvl="1"/>
            <a:r>
              <a:t>Utility Patent for the function</a:t>
            </a:r>
          </a:p>
          <a:p>
            <a:pPr lvl="1"/>
            <a:r>
              <a:t>Design Patent for the ornamental design</a:t>
            </a:r>
          </a:p>
          <a:p>
            <a:pPr lvl="1"/>
            <a:r>
              <a:t>Copyright protection for the non-functional elements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1" build="p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UI 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UI Claims</a:t>
            </a:r>
          </a:p>
        </p:txBody>
      </p:sp>
      <p:sp>
        <p:nvSpPr>
          <p:cNvPr id="184" name="A system compris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A system comprising: 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a memory; and 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a server module stored on the memory and configured to: ...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A system comprising: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a memory; and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a client module stored on the memory and configured to: ...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 build="p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UI Clai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UI Claim</a:t>
            </a:r>
          </a:p>
        </p:txBody>
      </p:sp>
      <p:sp>
        <p:nvSpPr>
          <p:cNvPr id="187" name="A method, compris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method, comprising: </a:t>
            </a:r>
          </a:p>
          <a:p>
            <a:pPr lvl="1"/>
            <a:r>
              <a:t>animating execution of a code module configured to </a:t>
            </a:r>
          </a:p>
          <a:p>
            <a:pPr lvl="2"/>
            <a:r>
              <a:t>…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Claims</a:t>
            </a:r>
          </a:p>
        </p:txBody>
      </p:sp>
      <p:sp>
        <p:nvSpPr>
          <p:cNvPr id="190" name="Claims must be drawn to a single invention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Claims must be drawn to a single invention:</a:t>
            </a:r>
          </a:p>
          <a:p>
            <a:pPr lvl="1"/>
            <a:r>
              <a:t>Client</a:t>
            </a:r>
          </a:p>
          <a:p>
            <a:pPr lvl="1"/>
            <a:r>
              <a:t>Server</a:t>
            </a:r>
          </a:p>
          <a:p>
            <a:pPr lvl="1"/>
            <a:r>
              <a:t>UI</a:t>
            </a:r>
            <a:br/>
            <a:endParaRPr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laim Strateg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 Strategy</a:t>
            </a:r>
          </a:p>
        </p:txBody>
      </p:sp>
      <p:sp>
        <p:nvSpPr>
          <p:cNvPr id="193" name="Start by drafting the method clai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Start by drafting the method claim</a:t>
            </a:r>
          </a:p>
          <a:p>
            <a:pPr lvl="1"/>
            <a:r>
              <a:t>include steps that are novel</a:t>
            </a:r>
          </a:p>
          <a:p>
            <a:r>
              <a:t>System and Computer Readable Media claim is easy after method claim</a:t>
            </a:r>
          </a:p>
          <a:p>
            <a:r>
              <a:t>Dependent claims:</a:t>
            </a:r>
          </a:p>
          <a:p>
            <a:pPr lvl="1"/>
            <a:r>
              <a:t>Claim differentiation</a:t>
            </a:r>
          </a:p>
          <a:p>
            <a:pPr lvl="1"/>
            <a:r>
              <a:t>Additional points of novelty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1" build="p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ying claim to machi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Tying claim to machine </a:t>
            </a:r>
          </a:p>
        </p:txBody>
      </p:sp>
      <p:sp>
        <p:nvSpPr>
          <p:cNvPr id="196" name="A method for adding numbers, compris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A method for adding numbers, comprising: 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receiving a first and second value; and 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determining a third value that is the sum of the first and second values. 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A method for adding numbers, comprising: 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in a computer, receiving a first and second value; and 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determining a third value that is the sum of the first and second values.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1" build="p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laim - Table Identific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r>
              <a:t>Claim - Table Identification</a:t>
            </a:r>
          </a:p>
        </p:txBody>
      </p:sp>
      <p:sp>
        <p:nvSpPr>
          <p:cNvPr id="199" name="A method for improved table identification in a spreadsheet, the method compris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6715" indent="-386715" defTabSz="508254">
              <a:spcBef>
                <a:spcPts val="3600"/>
              </a:spcBef>
              <a:defRPr sz="2784"/>
            </a:pPr>
            <a:r>
              <a:t>A method for improved table identification in a spreadsheet, the method comprising: </a:t>
            </a:r>
          </a:p>
          <a:p>
            <a:pPr marL="773430" lvl="1" indent="-386715" defTabSz="508254">
              <a:spcBef>
                <a:spcPts val="3600"/>
              </a:spcBef>
              <a:defRPr sz="2784"/>
            </a:pPr>
            <a:r>
              <a:t>receiving a spreadsheet including </a:t>
            </a:r>
            <a:r>
              <a:rPr u="sng"/>
              <a:t>at least one</a:t>
            </a:r>
            <a:r>
              <a:t> table; </a:t>
            </a:r>
          </a:p>
          <a:p>
            <a:pPr marL="773430" lvl="1" indent="-386715" defTabSz="508254">
              <a:spcBef>
                <a:spcPts val="3600"/>
              </a:spcBef>
              <a:defRPr sz="2784"/>
            </a:pPr>
            <a:r>
              <a:t>identifying, using machine learning, </a:t>
            </a:r>
            <a:r>
              <a:rPr u="sng"/>
              <a:t>one or more classes of a plurality of classes</a:t>
            </a:r>
            <a:r>
              <a:t> for each cell of the received spreadsheet, </a:t>
            </a:r>
          </a:p>
          <a:p>
            <a:pPr marL="1160144" lvl="2" indent="-386715" defTabSz="508254">
              <a:spcBef>
                <a:spcPts val="3600"/>
              </a:spcBef>
              <a:defRPr sz="2784"/>
            </a:pPr>
            <a:r>
              <a:t>wherein </a:t>
            </a:r>
            <a:r>
              <a:rPr u="sng"/>
              <a:t>the plurality of classes</a:t>
            </a:r>
            <a:r>
              <a:t> include corners and not-a-corner; and </a:t>
            </a:r>
          </a:p>
          <a:p>
            <a:pPr marL="773430" lvl="1" indent="-386715" defTabSz="508254">
              <a:spcBef>
                <a:spcPts val="3600"/>
              </a:spcBef>
              <a:defRPr sz="2784"/>
            </a:pPr>
            <a:r>
              <a:t>inducing </a:t>
            </a:r>
            <a:r>
              <a:rPr u="sng"/>
              <a:t>at least one</a:t>
            </a:r>
            <a:r>
              <a:t> table in the received spreadsheet </a:t>
            </a:r>
            <a:r>
              <a:rPr u="sng"/>
              <a:t>based on the one or more</a:t>
            </a:r>
            <a:r>
              <a:t> identified classes for each cell of the received spreadsheet.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1" build="p" bldLvl="5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Claims</a:t>
            </a:r>
          </a:p>
        </p:txBody>
      </p:sp>
      <p:sp>
        <p:nvSpPr>
          <p:cNvPr id="202" name="The method according to claim 1, wherein the plurality of classes include a top-left corner, a top-right corner, a bottom-left corner, a bottom-right corner, a header bottom-left corner, a header bottom-right corner, and not-a-corner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method according to claim 1, wherein </a:t>
            </a:r>
            <a:r>
              <a:rPr u="sng"/>
              <a:t>the plurality of classes</a:t>
            </a:r>
            <a:r>
              <a:t> include a top-left corner, a top-right corner, a bottom-left corner, a bottom-right corner, a header bottom-left corner, a header bottom-right corner, and not-a-corner.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atent Application For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t>Patent Application Form</a:t>
            </a:r>
          </a:p>
        </p:txBody>
      </p:sp>
      <p:sp>
        <p:nvSpPr>
          <p:cNvPr id="126" name="Invento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52"/>
            </a:pPr>
            <a:r>
              <a:t>Inventor</a:t>
            </a:r>
          </a:p>
          <a:p>
            <a:pPr marL="764540" lvl="1" indent="-382270" defTabSz="502412">
              <a:spcBef>
                <a:spcPts val="3600"/>
              </a:spcBef>
              <a:defRPr sz="2752"/>
            </a:pPr>
            <a:r>
              <a:t>Anyone who contributed in at least one claim in the patent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Assignee or Applicant</a:t>
            </a:r>
          </a:p>
          <a:p>
            <a:pPr marL="764540" lvl="1" indent="-382270" defTabSz="502412">
              <a:spcBef>
                <a:spcPts val="3600"/>
              </a:spcBef>
              <a:defRPr sz="2752"/>
            </a:pPr>
            <a:r>
              <a:t>Who owns the Patent, can be Individual or Business Entity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Filing Date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Priority Date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Must file either a first local application or get permission form local patent office to file first international application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build="p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la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Claims</a:t>
            </a:r>
          </a:p>
        </p:txBody>
      </p:sp>
      <p:sp>
        <p:nvSpPr>
          <p:cNvPr id="205" name="The method according to claim 1, further comprising: applying at least one regularization technique to the annotated dataset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method according to claim 1, further comprising: applying </a:t>
            </a:r>
            <a:r>
              <a:rPr u="sng"/>
              <a:t>at least one</a:t>
            </a:r>
            <a:r>
              <a:t> regularization technique to the annotated dataset. 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YSTEMS, METHODS, AND COMPUTER-READABLE MEDIA FOR IMPROVED TABLE IDENTIFICATION USING A NEURAL NETWOR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44677">
              <a:defRPr sz="4719"/>
            </a:lvl1pPr>
          </a:lstStyle>
          <a:p>
            <a:r>
              <a:t>SYSTEMS, METHODS, AND COMPUTER-READABLE MEDIA FOR IMPROVED TABLE IDENTIFICATION USING A NEURAL NETWORK</a:t>
            </a:r>
          </a:p>
        </p:txBody>
      </p:sp>
      <p:sp>
        <p:nvSpPr>
          <p:cNvPr id="208" name="http://appft.uspto.gov/netacgi/nph-Parser?Sect1=PTO1&amp;Sect2=HITOFF&amp;d=PG01&amp;p=1&amp;u=%2Fnetahtml%2FPTO%2Fsrchnum.html&amp;r=1&amp;f=G&amp;l=50&amp;s1=%2220200019603%22.PGNR.&amp;OS=DN/20200019603&amp;RS=DN/20200019603"/>
          <p:cNvSpPr txBox="1">
            <a:spLocks noGrp="1"/>
          </p:cNvSpPr>
          <p:nvPr>
            <p:ph type="body" sz="quarter" idx="4294967295"/>
          </p:nvPr>
        </p:nvSpPr>
        <p:spPr>
          <a:xfrm>
            <a:off x="1270000" y="6680200"/>
            <a:ext cx="10464800" cy="1130300"/>
          </a:xfrm>
          <a:prstGeom prst="rect">
            <a:avLst/>
          </a:prstGeom>
        </p:spPr>
        <p:txBody>
          <a:bodyPr anchor="t"/>
          <a:lstStyle/>
          <a:p>
            <a:pPr marL="0" indent="0" algn="ctr" defTabSz="303783">
              <a:spcBef>
                <a:spcPts val="0"/>
              </a:spcBef>
              <a:buClrTx/>
              <a:buSzTx/>
              <a:buNone/>
              <a:defRPr sz="1924"/>
            </a:pPr>
            <a:r>
              <a:rPr u="sng">
                <a:hlinkClick r:id="rId2"/>
              </a:rPr>
              <a:t>http://appft.uspto.gov/netacgi/nph-Parser?Sect1=PTO1&amp;Sect2=HITOFF&amp;d=PG01&amp;p=1&amp;u=%2Fnetahtml%2FPTO%2Fsrchnum.html&amp;r=1&amp;f=G&amp;l=50&amp;s1=%2220200019603%22.PGNR.&amp;OS=DN/20200019603&amp;RS=DN/20200019603</a:t>
            </a:r>
            <a: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xample Inven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 Inventions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able Identification using Neural Networ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Table Identification using Neural Network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Screenshot 2020-02-10 15.38.54.png" descr="Screenshot 2020-02-10 15.38.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700" y="2050282"/>
            <a:ext cx="10047400" cy="738212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Problem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r>
              <a:t>Problem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able Identification in a Spreadshee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Table Identification in a Spreadsheet</a:t>
            </a:r>
          </a:p>
        </p:txBody>
      </p:sp>
      <p:sp>
        <p:nvSpPr>
          <p:cNvPr id="136" name="Apply CNN on a rectangular context surrounding a cell to classify the cell as a potential corner…"/>
          <p:cNvSpPr txBox="1"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Apply CNN on a rectangular context surrounding a cell to classify the cell as a potential corner</a:t>
            </a:r>
          </a:p>
          <a:p>
            <a:pPr lvl="1"/>
            <a:r>
              <a:t>Combine the corner prediction according to graphical model to identify the table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creenshot 2020-02-10 15.49.06.png" descr="Screenshot 2020-02-10 15.49.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31" y="1970282"/>
            <a:ext cx="12281938" cy="732986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olution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>
              <a:defRPr sz="7800"/>
            </a:lvl1pPr>
          </a:lstStyle>
          <a:p>
            <a:r>
              <a:t>Solution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atent Application Par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t>Patent Application Parts</a:t>
            </a:r>
          </a:p>
        </p:txBody>
      </p:sp>
      <p:sp>
        <p:nvSpPr>
          <p:cNvPr id="142" name="Titl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</a:t>
            </a:r>
          </a:p>
          <a:p>
            <a:pPr lvl="1"/>
            <a:r>
              <a:t>SYSTEMS, METHODS, AND COMPUTER-READABLE MEDIA FOR IMPROVED TABLE IDENTIFICATION USING A NEURAL NETWORK </a:t>
            </a:r>
          </a:p>
          <a:p>
            <a:r>
              <a:t>Drawings</a:t>
            </a:r>
          </a:p>
          <a:p>
            <a:pPr lvl="1"/>
            <a:r>
              <a:t>Fig 1 and Fig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1" build="p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1076</Words>
  <Application>Microsoft Macintosh PowerPoint</Application>
  <PresentationFormat>Custom</PresentationFormat>
  <Paragraphs>174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Helvetica Neue</vt:lpstr>
      <vt:lpstr>Helvetica Neue Light</vt:lpstr>
      <vt:lpstr>Helvetica Neue Medium</vt:lpstr>
      <vt:lpstr>Black</vt:lpstr>
      <vt:lpstr>Patent Drafting</vt:lpstr>
      <vt:lpstr>Parts of Patent Application</vt:lpstr>
      <vt:lpstr>Patent Application Form</vt:lpstr>
      <vt:lpstr>Example Inventions</vt:lpstr>
      <vt:lpstr>Table Identification using Neural Network</vt:lpstr>
      <vt:lpstr>Problem</vt:lpstr>
      <vt:lpstr>Table Identification in a Spreadsheet</vt:lpstr>
      <vt:lpstr>Solution</vt:lpstr>
      <vt:lpstr>Patent Application Parts</vt:lpstr>
      <vt:lpstr>Specification</vt:lpstr>
      <vt:lpstr>Summary</vt:lpstr>
      <vt:lpstr>Brief Description of Drawings</vt:lpstr>
      <vt:lpstr>Detailed Description</vt:lpstr>
      <vt:lpstr>Claim</vt:lpstr>
      <vt:lpstr>Claims</vt:lpstr>
      <vt:lpstr>Form of Claims</vt:lpstr>
      <vt:lpstr>Form of Claims</vt:lpstr>
      <vt:lpstr>Example Patent Claim</vt:lpstr>
      <vt:lpstr>Claim Infringement</vt:lpstr>
      <vt:lpstr>Claims must be definite</vt:lpstr>
      <vt:lpstr>Claims must be definite</vt:lpstr>
      <vt:lpstr>UI Claims</vt:lpstr>
      <vt:lpstr>UI Claims</vt:lpstr>
      <vt:lpstr>UI Claim</vt:lpstr>
      <vt:lpstr>Claims</vt:lpstr>
      <vt:lpstr>Claim Strategy</vt:lpstr>
      <vt:lpstr>Tying claim to machine </vt:lpstr>
      <vt:lpstr>Claim - Table Identification</vt:lpstr>
      <vt:lpstr>Claims</vt:lpstr>
      <vt:lpstr>Claims</vt:lpstr>
      <vt:lpstr>SYSTEMS, METHODS, AND COMPUTER-READABLE MEDIA FOR IMPROVED TABLE IDENTIFICATION USING A NEURAL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 Drafting</dc:title>
  <cp:lastModifiedBy>KSN Aneja</cp:lastModifiedBy>
  <cp:revision>1</cp:revision>
  <dcterms:modified xsi:type="dcterms:W3CDTF">2020-02-19T06:38:20Z</dcterms:modified>
</cp:coreProperties>
</file>