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2"/>
  </p:normalViewPr>
  <p:slideViewPr>
    <p:cSldViewPr snapToGrid="0" snapToObjects="1">
      <p:cViewPr varScale="1">
        <p:scale>
          <a:sx n="76" d="100"/>
          <a:sy n="76" d="100"/>
        </p:scale>
        <p:origin x="176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>
            <a:spLocks noGrp="1"/>
          </p:cNvSpPr>
          <p:nvPr>
            <p:ph type="pic" idx="13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le Tex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idx="13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sz="7300"/>
            </a:lvl1pPr>
          </a:lstStyle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  <a:buChar char="‣"/>
            </a:lvl1pPr>
            <a:lvl2pPr>
              <a:buClrTx/>
              <a:buChar char="-"/>
            </a:lvl2pPr>
            <a:lvl3pPr>
              <a:buClrTx/>
            </a:lvl3pPr>
            <a:lvl4pPr>
              <a:buClrTx/>
              <a:buChar char="-"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idx="13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appft.uspto.gov/netacgi/nph-Parser?Sect1=PTO1&amp;Sect2=HITOFF&amp;d=PG01&amp;p=1&amp;u=/netahtml/PTO/srchnum.html&amp;r=1&amp;f=G&amp;l=50&amp;s1=%2220190188479%22.PGNR.&amp;OS=DN/20190188479&amp;RS=DN/20190188479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atentability Criteria and Prior Art Search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 defTabSz="502412">
              <a:defRPr sz="6880"/>
            </a:pPr>
            <a:endParaRPr/>
          </a:p>
          <a:p>
            <a:pPr defTabSz="502412">
              <a:defRPr sz="6880"/>
            </a:pPr>
            <a:r>
              <a:t> Patentability Criteria and Prior Art Search</a:t>
            </a:r>
          </a:p>
        </p:txBody>
      </p:sp>
      <p:sp>
        <p:nvSpPr>
          <p:cNvPr id="120" name="Dr Nagender Aneja…"/>
          <p:cNvSpPr txBox="1">
            <a:spLocks noGrp="1"/>
          </p:cNvSpPr>
          <p:nvPr>
            <p:ph type="subTitle" sz="quarter" idx="1"/>
          </p:nvPr>
        </p:nvSpPr>
        <p:spPr>
          <a:xfrm>
            <a:off x="1270000" y="5270500"/>
            <a:ext cx="10464800" cy="1130300"/>
          </a:xfrm>
          <a:prstGeom prst="rect">
            <a:avLst/>
          </a:prstGeom>
        </p:spPr>
        <p:txBody>
          <a:bodyPr/>
          <a:lstStyle/>
          <a:p>
            <a:pPr defTabSz="537463">
              <a:defRPr sz="3404"/>
            </a:pPr>
            <a:r>
              <a:t>Dr Nagender Aneja</a:t>
            </a:r>
          </a:p>
          <a:p>
            <a:pPr defTabSz="537463">
              <a:defRPr sz="3404"/>
            </a:pPr>
            <a:r>
              <a:t>Universiti Brunei Darussalam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Machine pate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Machine patents</a:t>
            </a:r>
          </a:p>
        </p:txBody>
      </p:sp>
      <p:sp>
        <p:nvSpPr>
          <p:cNvPr id="162" name="A machine is an apparatus or a group of assembled components that achieves a result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machine is an apparatus or a group of assembled components that achieves a result.  </a:t>
            </a:r>
          </a:p>
          <a:p>
            <a:pPr lvl="1"/>
            <a:r>
              <a:t>Examples: a computer, a car, and a desk.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" grpId="1" build="p" animBg="1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Manufactu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Manufacture</a:t>
            </a:r>
          </a:p>
        </p:txBody>
      </p:sp>
      <p:sp>
        <p:nvSpPr>
          <p:cNvPr id="165" name="Material that is milled, cut, treated into a new form, quality, or property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Material that is milled, cut, treated into a new form, quality, or property.  </a:t>
            </a:r>
          </a:p>
          <a:p>
            <a:pPr lvl="1"/>
            <a:r>
              <a:t>similar to a machine, and in some instances, the subject matters overlap.  </a:t>
            </a:r>
          </a:p>
          <a:p>
            <a:pPr lvl="1"/>
            <a:r>
              <a:t>distinction is that a manufacture is a single piece of material that is shaped, whereas a machine is assembled components.  </a:t>
            </a:r>
          </a:p>
          <a:p>
            <a:pPr lvl="1"/>
            <a:r>
              <a:t>Examples: screwdriver tip, screw or nut.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1" build="p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omposition of matt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Composition of matter</a:t>
            </a:r>
          </a:p>
        </p:txBody>
      </p:sp>
      <p:sp>
        <p:nvSpPr>
          <p:cNvPr id="168" name="A composition of matter is a composition of two or more substance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composition of matter is a composition of two or more substances. </a:t>
            </a:r>
          </a:p>
          <a:p>
            <a:pPr lvl="1"/>
            <a:r>
              <a:t>chemically or mechanically joined</a:t>
            </a:r>
          </a:p>
          <a:p>
            <a:pPr lvl="1"/>
            <a:r>
              <a:t>Gasses, fluids, powders, or solids are forms of a composition of matter. </a:t>
            </a:r>
          </a:p>
          <a:p>
            <a:pPr lvl="1"/>
            <a:r>
              <a:t>Examples: concrete, fiberglass, and ceramic.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1" build="p" animBg="1" advAuto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Novelty Requirement: Is the invention novel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6643"/>
            </a:lvl1pPr>
          </a:lstStyle>
          <a:p>
            <a:r>
              <a:t>Novelty Requirement: Is the invention novel?</a:t>
            </a:r>
          </a:p>
        </p:txBody>
      </p:sp>
      <p:sp>
        <p:nvSpPr>
          <p:cNvPr id="171" name="Relative Novelt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Relative Novelty</a:t>
            </a:r>
          </a:p>
          <a:p>
            <a:pPr lvl="1"/>
            <a:r>
              <a:t>Inventor can disclose the invention to others before filing the patent application</a:t>
            </a:r>
          </a:p>
          <a:p>
            <a:r>
              <a:t>Absolute Novelty</a:t>
            </a:r>
          </a:p>
          <a:p>
            <a:pPr lvl="1"/>
            <a:r>
              <a:t>Inventors are not allowed to disclose the invention before filing of the patent application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" grpId="1" build="p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Nonobviousness requirement: Is the invention non-obvious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96570">
              <a:defRPr sz="6205"/>
            </a:lvl1pPr>
          </a:lstStyle>
          <a:p>
            <a:r>
              <a:t>Nonobviousness requirement: Is the invention non-obvious?</a:t>
            </a:r>
          </a:p>
        </p:txBody>
      </p:sp>
      <p:sp>
        <p:nvSpPr>
          <p:cNvPr id="174" name="The invention must be non-obvious to get a patent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invention must be non-obvious to get a patent.  </a:t>
            </a:r>
          </a:p>
          <a:p>
            <a:pPr lvl="1"/>
            <a:r>
              <a:t>it is not an obvious variant of the prior art</a:t>
            </a:r>
          </a:p>
          <a:p>
            <a:pPr lvl="2"/>
            <a:r>
              <a:t>To a person of ordinary skill in the art </a:t>
            </a:r>
          </a:p>
          <a:p>
            <a:r>
              <a:t>If a combination of old things requires a significant redesign, the combination is not obvious.  </a:t>
            </a:r>
          </a:p>
          <a:p>
            <a:r>
              <a:t>If one of the references taught away from the combination of two references, then it is nonobvious.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" grpId="1" build="p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rior Art Sear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Prior Art Search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What is a Prior Ar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is a Prior Art?</a:t>
            </a:r>
          </a:p>
        </p:txBody>
      </p:sp>
      <p:sp>
        <p:nvSpPr>
          <p:cNvPr id="179" name="Published Content in any language anywhere before the filing dat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91159" indent="-391159" defTabSz="514095">
              <a:spcBef>
                <a:spcPts val="3600"/>
              </a:spcBef>
              <a:defRPr sz="2816"/>
            </a:pPr>
            <a:r>
              <a:t>Published Content in any language anywhere before the filing date </a:t>
            </a:r>
          </a:p>
          <a:p>
            <a:pPr marL="782319" lvl="1" indent="-391159" defTabSz="514095">
              <a:spcBef>
                <a:spcPts val="3600"/>
              </a:spcBef>
              <a:defRPr sz="2816"/>
            </a:pPr>
            <a:r>
              <a:t>whether inventor knows or not</a:t>
            </a:r>
          </a:p>
          <a:p>
            <a:pPr marL="782319" lvl="1" indent="-391159" defTabSz="514095">
              <a:spcBef>
                <a:spcPts val="3600"/>
              </a:spcBef>
              <a:defRPr sz="2816"/>
            </a:pPr>
            <a:r>
              <a:t>It can invalidate your claims if available to public before priority date</a:t>
            </a:r>
          </a:p>
          <a:p>
            <a:pPr marL="391159" indent="-391159" defTabSz="514095">
              <a:spcBef>
                <a:spcPts val="3600"/>
              </a:spcBef>
              <a:defRPr sz="2816"/>
            </a:pPr>
            <a:r>
              <a:t>Novelty Search, Prior Art Search, Patentability Search, Patent Search</a:t>
            </a:r>
          </a:p>
          <a:p>
            <a:pPr marL="391159" indent="-391159" defTabSz="514095">
              <a:spcBef>
                <a:spcPts val="3600"/>
              </a:spcBef>
              <a:defRPr sz="2816"/>
            </a:pPr>
            <a:r>
              <a:t>Validity Search, Invalidity Search</a:t>
            </a:r>
          </a:p>
          <a:p>
            <a:pPr marL="391159" indent="-391159" defTabSz="514095">
              <a:spcBef>
                <a:spcPts val="3600"/>
              </a:spcBef>
              <a:defRPr sz="2816"/>
            </a:pPr>
            <a:r>
              <a:t>Freedom-to-Operate Search, Clearance Search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1" build="p" animBg="1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Does a patent search help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43305">
              <a:defRPr sz="6789"/>
            </a:lvl1pPr>
          </a:lstStyle>
          <a:p>
            <a:r>
              <a:t>Does a patent search help?</a:t>
            </a:r>
          </a:p>
        </p:txBody>
      </p:sp>
      <p:sp>
        <p:nvSpPr>
          <p:cNvPr id="182" name="Determine if the invention is Novel and Non-obviou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Determine if the invention is Novel and Non-obvious</a:t>
            </a:r>
          </a:p>
          <a:p>
            <a:pPr lvl="1"/>
            <a:r>
              <a:t>Reduce the chance of extensive amendments after filing</a:t>
            </a:r>
          </a:p>
          <a:p>
            <a:pPr lvl="1"/>
            <a:r>
              <a:t>Describe your invention as improvement over relevant prior art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" grpId="1" build="p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What happens to a Patent Application after Examiner found a Prior Ar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z="4891"/>
            </a:lvl1pPr>
          </a:lstStyle>
          <a:p>
            <a:r>
              <a:t>What happens to a Patent Application after Examiner found a Prior Art</a:t>
            </a:r>
          </a:p>
        </p:txBody>
      </p:sp>
      <p:sp>
        <p:nvSpPr>
          <p:cNvPr id="185" name="Patent Application will be rejected by the Patent Offic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Patent Application will be rejected by the Patent Office</a:t>
            </a:r>
          </a:p>
          <a:p>
            <a:pPr lvl="1"/>
            <a:r>
              <a:t>However, the Patent Application Claims can be amended and can be re-submitted for further examination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" grpId="1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How to conduct Prior Art Search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6643"/>
            </a:lvl1pPr>
          </a:lstStyle>
          <a:p>
            <a:r>
              <a:t>How to conduct Prior Art Search</a:t>
            </a:r>
          </a:p>
        </p:txBody>
      </p:sp>
      <p:sp>
        <p:nvSpPr>
          <p:cNvPr id="188" name="Determine Point of Novelty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Determine Point of Novelty</a:t>
            </a:r>
          </a:p>
          <a:p>
            <a:r>
              <a:t>Brainstorm keywords that describe the invention</a:t>
            </a:r>
          </a:p>
          <a:p>
            <a:r>
              <a:t>Determine top Applicants, Inventors in the area</a:t>
            </a:r>
          </a:p>
          <a:p>
            <a:r>
              <a:t>Search the Patents and Non-Patent Literature</a:t>
            </a:r>
          </a:p>
          <a:p>
            <a:r>
              <a:t>Do Forward and Backward Citation Search</a:t>
            </a:r>
          </a:p>
          <a:p>
            <a:r>
              <a:t>Save all results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" grpId="1" build="p" animBg="1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Conte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Contents</a:t>
            </a:r>
          </a:p>
        </p:txBody>
      </p:sp>
      <p:sp>
        <p:nvSpPr>
          <p:cNvPr id="123" name="Types of Patent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Types of Patent</a:t>
            </a:r>
          </a:p>
          <a:p>
            <a:r>
              <a:t>Legal Requirements of Patent</a:t>
            </a:r>
          </a:p>
          <a:p>
            <a:r>
              <a:t>What is a Prior Art and how is it important?</a:t>
            </a:r>
          </a:p>
          <a:p>
            <a:r>
              <a:t>How to do Prior Art Search?</a:t>
            </a:r>
          </a:p>
          <a:p>
            <a:r>
              <a:t>Case Study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1" animBg="1" advAuto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earch Pat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Search Patent</a:t>
            </a:r>
          </a:p>
        </p:txBody>
      </p:sp>
      <p:sp>
        <p:nvSpPr>
          <p:cNvPr id="191" name="Google Patent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Google Patents</a:t>
            </a:r>
          </a:p>
          <a:p>
            <a:r>
              <a:t>USPTO Patent Search</a:t>
            </a:r>
          </a:p>
          <a:p>
            <a:r>
              <a:t>European Patent Search</a:t>
            </a:r>
          </a:p>
          <a:p>
            <a:r>
              <a:t>WIPO Patent Search</a:t>
            </a:r>
          </a:p>
          <a:p>
            <a:r>
              <a:t>Lens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earch Non-Pat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Search Non-Patent</a:t>
            </a:r>
          </a:p>
        </p:txBody>
      </p:sp>
      <p:sp>
        <p:nvSpPr>
          <p:cNvPr id="194" name="Google, B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Google, Bing</a:t>
            </a:r>
          </a:p>
          <a:p>
            <a:r>
              <a:t>Google Scholar</a:t>
            </a:r>
          </a:p>
          <a:p>
            <a:r>
              <a:t>IEEE</a:t>
            </a:r>
          </a:p>
          <a:p>
            <a:r>
              <a:t>Springer</a:t>
            </a:r>
          </a:p>
          <a:p>
            <a:r>
              <a:t>Elsevier</a:t>
            </a:r>
          </a:p>
          <a:p>
            <a:r>
              <a:t>Lens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rior Art Search Repor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Prior Art Search Report</a:t>
            </a:r>
          </a:p>
        </p:txBody>
      </p:sp>
      <p:sp>
        <p:nvSpPr>
          <p:cNvPr id="197" name="Invention Titl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13384" indent="-413384" defTabSz="543305">
              <a:spcBef>
                <a:spcPts val="3900"/>
              </a:spcBef>
              <a:defRPr sz="2976"/>
            </a:pPr>
            <a:r>
              <a:t>Invention Title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Summary of the Invention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Keywords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List of Patent Literature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Title, Patent Number, and Related Text</a:t>
            </a:r>
          </a:p>
          <a:p>
            <a:pPr marL="413384" indent="-413384" defTabSz="543305">
              <a:spcBef>
                <a:spcPts val="3900"/>
              </a:spcBef>
              <a:defRPr sz="2976"/>
            </a:pPr>
            <a:r>
              <a:t>List of Non-Patent Literature</a:t>
            </a:r>
          </a:p>
          <a:p>
            <a:pPr marL="826769" lvl="1" indent="-413384" defTabSz="543305">
              <a:spcBef>
                <a:spcPts val="3900"/>
              </a:spcBef>
              <a:defRPr sz="2976"/>
            </a:pPr>
            <a:r>
              <a:t>Title, URL, Related Text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" grpId="1" build="p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Case Stud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Case Study</a:t>
            </a:r>
          </a:p>
        </p:txBody>
      </p:sp>
      <p:sp>
        <p:nvSpPr>
          <p:cNvPr id="200" name="Creating Video based on a Topic"/>
          <p:cNvSpPr txBox="1">
            <a:spLocks noGrp="1"/>
          </p:cNvSpPr>
          <p:nvPr>
            <p:ph type="body" sz="quarter" idx="4294967295"/>
          </p:nvPr>
        </p:nvSpPr>
        <p:spPr>
          <a:xfrm>
            <a:off x="1270000" y="56388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</a:lstStyle>
          <a:p>
            <a:r>
              <a:t>Creating Video based on a Topic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Creating Vide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Creating Video</a:t>
            </a:r>
          </a:p>
        </p:txBody>
      </p:sp>
      <p:sp>
        <p:nvSpPr>
          <p:cNvPr id="203" name="The invention discloses a method to extract video segment from a video based on a topic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The invention discloses a method to extract video segment from a video based on a topic.</a:t>
            </a:r>
          </a:p>
          <a:p>
            <a:r>
              <a:t>A score is given to the video segment.</a:t>
            </a:r>
          </a:p>
          <a:p>
            <a:r>
              <a:t>A new video is created using the extracted videos based on the score.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build="p" animBg="1" advAuto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Keywords and Top Assignee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6643"/>
            </a:lvl1pPr>
          </a:lstStyle>
          <a:p>
            <a:r>
              <a:t>Keywords and Top Assignees</a:t>
            </a:r>
          </a:p>
        </p:txBody>
      </p:sp>
      <p:sp>
        <p:nvSpPr>
          <p:cNvPr id="206" name="Video Segmentation, Video extraction, Video Making, Video Compiling, Machine Learning, video scor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Video Segmentation, Video extraction, Video Making, Video Compiling, Machine Learning, video scoring</a:t>
            </a:r>
          </a:p>
          <a:p>
            <a:r>
              <a:t>Google, youtube, Facebook, vimeo, netflix, ..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Relevant Patent Literatu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72516">
              <a:defRPr sz="7154"/>
            </a:lvl1pPr>
          </a:lstStyle>
          <a:p>
            <a:r>
              <a:t>Relevant Patent Literature</a:t>
            </a:r>
          </a:p>
        </p:txBody>
      </p:sp>
      <p:sp>
        <p:nvSpPr>
          <p:cNvPr id="209" name="US… Content Based Video Segmentati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US… Content Based Video Segmentation</a:t>
            </a:r>
          </a:p>
          <a:p>
            <a:pPr lvl="1"/>
            <a:r>
              <a:t>According to an embodiment, an assistive technique is provided that may reduce the effort required to select good video clip start and end points through automatic hierarchical segmentation of a video and an interface for quickly navigating this hierarchy while ultimately maintaining user control over the start and end points. A video segmentation algorithm uses a combination of audio and video features to determine the 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levant Non-Patent Literatur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6643"/>
            </a:lvl1pPr>
          </a:lstStyle>
          <a:p>
            <a:r>
              <a:t>Relevant Non-Patent Literature</a:t>
            </a:r>
          </a:p>
        </p:txBody>
      </p:sp>
      <p:sp>
        <p:nvSpPr>
          <p:cNvPr id="212" name="Body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ENERATING SYNTHESIS VIDEO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GENERATING SYNTHESIS VIDEOS </a:t>
            </a:r>
          </a:p>
        </p:txBody>
      </p:sp>
      <p:sp>
        <p:nvSpPr>
          <p:cNvPr id="215" name="http://appft.uspto.gov/netacgi/nph-Parser?Sect1=PTO1&amp;Sect2=HITOFF&amp;d=PG01&amp;p=1&amp;u=%2Fnetahtml%2FPTO%2Fsrchnum.html&amp;r=1&amp;f=G&amp;l=50&amp;s1=%2220190188479%22.PGNR.&amp;OS=DN/20190188479&amp;RS=DN/20190188479"/>
          <p:cNvSpPr txBox="1">
            <a:spLocks noGrp="1"/>
          </p:cNvSpPr>
          <p:nvPr>
            <p:ph type="body" sz="quarter" idx="4294967295"/>
          </p:nvPr>
        </p:nvSpPr>
        <p:spPr>
          <a:xfrm>
            <a:off x="1270000" y="6489700"/>
            <a:ext cx="10464800" cy="1130300"/>
          </a:xfrm>
          <a:prstGeom prst="rect">
            <a:avLst/>
          </a:prstGeom>
        </p:spPr>
        <p:txBody>
          <a:bodyPr anchor="t"/>
          <a:lstStyle/>
          <a:p>
            <a:pPr marL="0" indent="0" algn="ctr" defTabSz="303783">
              <a:spcBef>
                <a:spcPts val="0"/>
              </a:spcBef>
              <a:buClrTx/>
              <a:buSzTx/>
              <a:buNone/>
              <a:defRPr sz="1924"/>
            </a:pPr>
            <a:r>
              <a:rPr u="sng">
                <a:hlinkClick r:id="rId2"/>
              </a:rPr>
              <a:t>http://appft.uspto.gov/netacgi/nph-Parser?Sect1=PTO1&amp;Sect2=HITOFF&amp;d=PG01&amp;p=1&amp;u=%2Fnetahtml%2FPTO%2Fsrchnum.html&amp;r=1&amp;f=G&amp;l=50&amp;s1=%2220190188479%22.PGNR.&amp;OS=DN/20190188479&amp;RS=DN/20190188479</a:t>
            </a:r>
            <a:r>
              <a:t> 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an you patent an idea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Can you patent an idea?</a:t>
            </a:r>
          </a:p>
        </p:txBody>
      </p:sp>
      <p:sp>
        <p:nvSpPr>
          <p:cNvPr id="126" name="What is the idea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What is the idea</a:t>
            </a:r>
          </a:p>
          <a:p>
            <a:pPr lvl="1"/>
            <a:r>
              <a:t>Result</a:t>
            </a:r>
          </a:p>
          <a:p>
            <a:pPr lvl="1"/>
            <a:r>
              <a:t>Idea is a machine, process, manufacture, or composition of matter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1" build="p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What are the types of inventions that can be patented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61518">
              <a:defRPr sz="5767"/>
            </a:lvl1pPr>
          </a:lstStyle>
          <a:p>
            <a:r>
              <a:t>What are the types of inventions that can be patented?</a:t>
            </a:r>
          </a:p>
        </p:txBody>
      </p:sp>
      <p:sp>
        <p:nvSpPr>
          <p:cNvPr id="129" name="Useful invention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Useful inventions</a:t>
            </a:r>
          </a:p>
          <a:p>
            <a:pPr lvl="1"/>
            <a:r>
              <a:t>protected by utility patents.</a:t>
            </a:r>
          </a:p>
          <a:p>
            <a:r>
              <a:t>Ornamental inventions</a:t>
            </a:r>
          </a:p>
          <a:p>
            <a:pPr lvl="1"/>
            <a:r>
              <a:t>protected by design patents.</a:t>
            </a:r>
          </a:p>
          <a:p>
            <a:r>
              <a:t>Plant inventions</a:t>
            </a:r>
          </a:p>
          <a:p>
            <a:pPr lvl="1"/>
            <a:r>
              <a:t>protected by plant patents.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" grpId="1" build="p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Useful Inventio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Useful Inventions</a:t>
            </a:r>
          </a:p>
        </p:txBody>
      </p:sp>
      <p:sp>
        <p:nvSpPr>
          <p:cNvPr id="132" name="Proces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355600" indent="-355600" defTabSz="467359">
              <a:spcBef>
                <a:spcPts val="3300"/>
              </a:spcBef>
              <a:defRPr sz="2560"/>
            </a:pPr>
            <a:r>
              <a:t>Process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Machine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Manufacture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Compositions of matter</a:t>
            </a:r>
          </a:p>
          <a:p>
            <a:pPr marL="355600" indent="-355600" defTabSz="467359">
              <a:spcBef>
                <a:spcPts val="3300"/>
              </a:spcBef>
              <a:defRPr sz="2560"/>
            </a:pPr>
            <a:r>
              <a:t>Exceptions</a:t>
            </a:r>
          </a:p>
          <a:p>
            <a:pPr marL="711200" lvl="1" indent="-355600" defTabSz="467359">
              <a:spcBef>
                <a:spcPts val="3300"/>
              </a:spcBef>
              <a:defRPr sz="2560"/>
            </a:pPr>
            <a:r>
              <a:t>An abstract idea</a:t>
            </a:r>
          </a:p>
          <a:p>
            <a:pPr marL="711200" lvl="1" indent="-355600" defTabSz="467359">
              <a:spcBef>
                <a:spcPts val="3300"/>
              </a:spcBef>
              <a:defRPr sz="2560"/>
            </a:pPr>
            <a:r>
              <a:t>A natural phenomenon</a:t>
            </a:r>
          </a:p>
          <a:p>
            <a:pPr marL="711200" lvl="1" indent="-355600" defTabSz="467359">
              <a:spcBef>
                <a:spcPts val="3300"/>
              </a:spcBef>
              <a:defRPr sz="2560"/>
            </a:pPr>
            <a:r>
              <a:t>A law of nature.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3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3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13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1" build="p" animBg="1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rnamental Inventio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Ornamental Inventions</a:t>
            </a:r>
          </a:p>
        </p:txBody>
      </p:sp>
      <p:sp>
        <p:nvSpPr>
          <p:cNvPr id="135" name="Any type of surface ornamentation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type of surface ornamentation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1" build="p" animBg="1" advAuto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nt Invention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Plant Inventions</a:t>
            </a:r>
          </a:p>
        </p:txBody>
      </p:sp>
      <p:sp>
        <p:nvSpPr>
          <p:cNvPr id="138" name="Any new and distinctive plants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Any new and distinctive plants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1" build="p" animBg="1" advAuto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Legal Requirements to get a  Paten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Legal Requirements to get a  Patent</a:t>
            </a:r>
          </a:p>
        </p:txBody>
      </p:sp>
      <p:grpSp>
        <p:nvGrpSpPr>
          <p:cNvPr id="144" name="Group"/>
          <p:cNvGrpSpPr/>
          <p:nvPr/>
        </p:nvGrpSpPr>
        <p:grpSpPr>
          <a:xfrm>
            <a:off x="495300" y="3252787"/>
            <a:ext cx="2283470" cy="4229446"/>
            <a:chOff x="0" y="0"/>
            <a:chExt cx="2283469" cy="4229445"/>
          </a:xfrm>
        </p:grpSpPr>
        <p:sp>
          <p:nvSpPr>
            <p:cNvPr id="141" name="Is your Invention Useful?"/>
            <p:cNvSpPr/>
            <p:nvPr/>
          </p:nvSpPr>
          <p:spPr>
            <a:xfrm>
              <a:off x="0" y="0"/>
              <a:ext cx="2234804" cy="213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14" y="0"/>
                  </a:moveTo>
                  <a:cubicBezTo>
                    <a:pt x="275" y="0"/>
                    <a:pt x="0" y="288"/>
                    <a:pt x="0" y="643"/>
                  </a:cubicBezTo>
                  <a:lnTo>
                    <a:pt x="0" y="12219"/>
                  </a:lnTo>
                  <a:cubicBezTo>
                    <a:pt x="0" y="12574"/>
                    <a:pt x="275" y="12862"/>
                    <a:pt x="614" y="12862"/>
                  </a:cubicBezTo>
                  <a:lnTo>
                    <a:pt x="8692" y="12862"/>
                  </a:lnTo>
                  <a:lnTo>
                    <a:pt x="9916" y="21600"/>
                  </a:lnTo>
                  <a:lnTo>
                    <a:pt x="11143" y="12862"/>
                  </a:lnTo>
                  <a:lnTo>
                    <a:pt x="20986" y="12862"/>
                  </a:lnTo>
                  <a:cubicBezTo>
                    <a:pt x="21325" y="12862"/>
                    <a:pt x="21600" y="12574"/>
                    <a:pt x="21600" y="12219"/>
                  </a:cubicBezTo>
                  <a:lnTo>
                    <a:pt x="21600" y="643"/>
                  </a:lnTo>
                  <a:cubicBezTo>
                    <a:pt x="21600" y="288"/>
                    <a:pt x="21325" y="0"/>
                    <a:pt x="20986" y="0"/>
                  </a:cubicBezTo>
                  <a:lnTo>
                    <a:pt x="614" y="0"/>
                  </a:lnTo>
                  <a:close/>
                </a:path>
              </a:pathLst>
            </a:cu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Is your Invention Useful?</a:t>
              </a:r>
            </a:p>
          </p:txBody>
        </p:sp>
        <p:sp>
          <p:nvSpPr>
            <p:cNvPr id="142" name="Utility Requirement"/>
            <p:cNvSpPr/>
            <p:nvPr/>
          </p:nvSpPr>
          <p:spPr>
            <a:xfrm>
              <a:off x="48666" y="2100262"/>
              <a:ext cx="2234804" cy="877144"/>
            </a:xfrm>
            <a:prstGeom prst="rect">
              <a:avLst/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Utility Requirement</a:t>
              </a:r>
            </a:p>
          </p:txBody>
        </p:sp>
        <p:sp>
          <p:nvSpPr>
            <p:cNvPr id="143" name="1"/>
            <p:cNvSpPr/>
            <p:nvPr/>
          </p:nvSpPr>
          <p:spPr>
            <a:xfrm>
              <a:off x="338987" y="2965846"/>
              <a:ext cx="1328626" cy="1263600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8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1</a:t>
              </a:r>
            </a:p>
          </p:txBody>
        </p:sp>
      </p:grpSp>
      <p:grpSp>
        <p:nvGrpSpPr>
          <p:cNvPr id="148" name="Group"/>
          <p:cNvGrpSpPr/>
          <p:nvPr/>
        </p:nvGrpSpPr>
        <p:grpSpPr>
          <a:xfrm>
            <a:off x="3073400" y="3231753"/>
            <a:ext cx="4300538" cy="4250480"/>
            <a:chOff x="0" y="0"/>
            <a:chExt cx="4300537" cy="4250479"/>
          </a:xfrm>
        </p:grpSpPr>
        <p:sp>
          <p:nvSpPr>
            <p:cNvPr id="145" name="Is your Invention a Machine, Process, Manufacture, Composition of Matter"/>
            <p:cNvSpPr/>
            <p:nvPr/>
          </p:nvSpPr>
          <p:spPr>
            <a:xfrm>
              <a:off x="0" y="0"/>
              <a:ext cx="4300538" cy="2174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351" y="0"/>
                  </a:moveTo>
                  <a:cubicBezTo>
                    <a:pt x="157" y="0"/>
                    <a:pt x="0" y="310"/>
                    <a:pt x="0" y="694"/>
                  </a:cubicBezTo>
                  <a:lnTo>
                    <a:pt x="0" y="12294"/>
                  </a:lnTo>
                  <a:cubicBezTo>
                    <a:pt x="0" y="12677"/>
                    <a:pt x="157" y="12992"/>
                    <a:pt x="351" y="12992"/>
                  </a:cubicBezTo>
                  <a:lnTo>
                    <a:pt x="9720" y="12992"/>
                  </a:lnTo>
                  <a:lnTo>
                    <a:pt x="10421" y="21600"/>
                  </a:lnTo>
                  <a:lnTo>
                    <a:pt x="11125" y="12992"/>
                  </a:lnTo>
                  <a:lnTo>
                    <a:pt x="21249" y="12992"/>
                  </a:lnTo>
                  <a:cubicBezTo>
                    <a:pt x="21443" y="12992"/>
                    <a:pt x="21600" y="12677"/>
                    <a:pt x="21600" y="12294"/>
                  </a:cubicBezTo>
                  <a:lnTo>
                    <a:pt x="21600" y="694"/>
                  </a:lnTo>
                  <a:cubicBezTo>
                    <a:pt x="21600" y="310"/>
                    <a:pt x="21443" y="0"/>
                    <a:pt x="21249" y="0"/>
                  </a:cubicBezTo>
                  <a:lnTo>
                    <a:pt x="351" y="0"/>
                  </a:lnTo>
                  <a:close/>
                </a:path>
              </a:pathLst>
            </a:cu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Is your Invention a Machine, Process, Manufacture, Composition of Matter</a:t>
              </a:r>
            </a:p>
          </p:txBody>
        </p:sp>
        <p:sp>
          <p:nvSpPr>
            <p:cNvPr id="146" name="Eligibility Requirement"/>
            <p:cNvSpPr/>
            <p:nvPr/>
          </p:nvSpPr>
          <p:spPr>
            <a:xfrm>
              <a:off x="854050" y="2121296"/>
              <a:ext cx="2416870" cy="877145"/>
            </a:xfrm>
            <a:prstGeom prst="rect">
              <a:avLst/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Eligibility Requirement</a:t>
              </a:r>
            </a:p>
          </p:txBody>
        </p:sp>
        <p:sp>
          <p:nvSpPr>
            <p:cNvPr id="147" name="2"/>
            <p:cNvSpPr/>
            <p:nvPr/>
          </p:nvSpPr>
          <p:spPr>
            <a:xfrm>
              <a:off x="1398172" y="2986881"/>
              <a:ext cx="1328626" cy="1263599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8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2</a:t>
              </a:r>
            </a:p>
          </p:txBody>
        </p:sp>
      </p:grpSp>
      <p:grpSp>
        <p:nvGrpSpPr>
          <p:cNvPr id="152" name="Group"/>
          <p:cNvGrpSpPr/>
          <p:nvPr/>
        </p:nvGrpSpPr>
        <p:grpSpPr>
          <a:xfrm>
            <a:off x="7541666" y="3252787"/>
            <a:ext cx="2416871" cy="4229446"/>
            <a:chOff x="0" y="0"/>
            <a:chExt cx="2416869" cy="4229445"/>
          </a:xfrm>
        </p:grpSpPr>
        <p:sp>
          <p:nvSpPr>
            <p:cNvPr id="149" name="Is your Invention New?"/>
            <p:cNvSpPr/>
            <p:nvPr/>
          </p:nvSpPr>
          <p:spPr>
            <a:xfrm>
              <a:off x="169217" y="0"/>
              <a:ext cx="2234804" cy="2132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14" y="0"/>
                  </a:moveTo>
                  <a:cubicBezTo>
                    <a:pt x="275" y="0"/>
                    <a:pt x="0" y="288"/>
                    <a:pt x="0" y="643"/>
                  </a:cubicBezTo>
                  <a:lnTo>
                    <a:pt x="0" y="12219"/>
                  </a:lnTo>
                  <a:cubicBezTo>
                    <a:pt x="0" y="12574"/>
                    <a:pt x="275" y="12862"/>
                    <a:pt x="614" y="12862"/>
                  </a:cubicBezTo>
                  <a:lnTo>
                    <a:pt x="9459" y="12862"/>
                  </a:lnTo>
                  <a:lnTo>
                    <a:pt x="10683" y="21600"/>
                  </a:lnTo>
                  <a:lnTo>
                    <a:pt x="11910" y="12862"/>
                  </a:lnTo>
                  <a:lnTo>
                    <a:pt x="20986" y="12862"/>
                  </a:lnTo>
                  <a:cubicBezTo>
                    <a:pt x="21325" y="12862"/>
                    <a:pt x="21600" y="12574"/>
                    <a:pt x="21600" y="12219"/>
                  </a:cubicBezTo>
                  <a:lnTo>
                    <a:pt x="21600" y="643"/>
                  </a:lnTo>
                  <a:cubicBezTo>
                    <a:pt x="21600" y="288"/>
                    <a:pt x="21325" y="0"/>
                    <a:pt x="20986" y="0"/>
                  </a:cubicBezTo>
                  <a:lnTo>
                    <a:pt x="614" y="0"/>
                  </a:lnTo>
                  <a:close/>
                </a:path>
              </a:pathLst>
            </a:cu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Is your Invention New?</a:t>
              </a:r>
            </a:p>
          </p:txBody>
        </p:sp>
        <p:sp>
          <p:nvSpPr>
            <p:cNvPr id="150" name="Novelty Requirement"/>
            <p:cNvSpPr/>
            <p:nvPr/>
          </p:nvSpPr>
          <p:spPr>
            <a:xfrm>
              <a:off x="0" y="2100262"/>
              <a:ext cx="2416870" cy="877144"/>
            </a:xfrm>
            <a:prstGeom prst="rect">
              <a:avLst/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Novelty Requirement</a:t>
              </a:r>
            </a:p>
          </p:txBody>
        </p:sp>
        <p:sp>
          <p:nvSpPr>
            <p:cNvPr id="151" name="3"/>
            <p:cNvSpPr/>
            <p:nvPr/>
          </p:nvSpPr>
          <p:spPr>
            <a:xfrm>
              <a:off x="622306" y="2965846"/>
              <a:ext cx="1328627" cy="1263600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8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3</a:t>
              </a:r>
            </a:p>
          </p:txBody>
        </p:sp>
      </p:grpSp>
      <p:grpSp>
        <p:nvGrpSpPr>
          <p:cNvPr id="156" name="Group"/>
          <p:cNvGrpSpPr/>
          <p:nvPr/>
        </p:nvGrpSpPr>
        <p:grpSpPr>
          <a:xfrm>
            <a:off x="10331301" y="3252787"/>
            <a:ext cx="2478584" cy="4229446"/>
            <a:chOff x="0" y="0"/>
            <a:chExt cx="2478583" cy="4229445"/>
          </a:xfrm>
        </p:grpSpPr>
        <p:sp>
          <p:nvSpPr>
            <p:cNvPr id="153" name="Is your Invention Not-Obvious?"/>
            <p:cNvSpPr/>
            <p:nvPr/>
          </p:nvSpPr>
          <p:spPr>
            <a:xfrm>
              <a:off x="91033" y="0"/>
              <a:ext cx="2234804" cy="21260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614" y="0"/>
                  </a:moveTo>
                  <a:cubicBezTo>
                    <a:pt x="275" y="0"/>
                    <a:pt x="0" y="289"/>
                    <a:pt x="0" y="645"/>
                  </a:cubicBezTo>
                  <a:lnTo>
                    <a:pt x="0" y="12258"/>
                  </a:lnTo>
                  <a:cubicBezTo>
                    <a:pt x="0" y="12614"/>
                    <a:pt x="275" y="12903"/>
                    <a:pt x="614" y="12903"/>
                  </a:cubicBezTo>
                  <a:lnTo>
                    <a:pt x="9778" y="12903"/>
                  </a:lnTo>
                  <a:lnTo>
                    <a:pt x="11005" y="21600"/>
                  </a:lnTo>
                  <a:lnTo>
                    <a:pt x="12233" y="12903"/>
                  </a:lnTo>
                  <a:lnTo>
                    <a:pt x="20986" y="12903"/>
                  </a:lnTo>
                  <a:cubicBezTo>
                    <a:pt x="21325" y="12903"/>
                    <a:pt x="21600" y="12614"/>
                    <a:pt x="21600" y="12258"/>
                  </a:cubicBezTo>
                  <a:lnTo>
                    <a:pt x="21600" y="645"/>
                  </a:lnTo>
                  <a:cubicBezTo>
                    <a:pt x="21600" y="289"/>
                    <a:pt x="21325" y="0"/>
                    <a:pt x="20986" y="0"/>
                  </a:cubicBezTo>
                  <a:lnTo>
                    <a:pt x="614" y="0"/>
                  </a:lnTo>
                  <a:close/>
                </a:path>
              </a:pathLst>
            </a:cu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Is your Invention Not-Obvious?</a:t>
              </a:r>
            </a:p>
          </p:txBody>
        </p:sp>
        <p:sp>
          <p:nvSpPr>
            <p:cNvPr id="154" name="Non-obviousness Requirement"/>
            <p:cNvSpPr/>
            <p:nvPr/>
          </p:nvSpPr>
          <p:spPr>
            <a:xfrm>
              <a:off x="0" y="2100262"/>
              <a:ext cx="2478584" cy="877144"/>
            </a:xfrm>
            <a:prstGeom prst="rect">
              <a:avLst/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2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Non-obviousness Requirement</a:t>
              </a:r>
            </a:p>
          </p:txBody>
        </p:sp>
        <p:sp>
          <p:nvSpPr>
            <p:cNvPr id="155" name="4"/>
            <p:cNvSpPr/>
            <p:nvPr/>
          </p:nvSpPr>
          <p:spPr>
            <a:xfrm>
              <a:off x="574978" y="2965846"/>
              <a:ext cx="1328627" cy="1263600"/>
            </a:xfrm>
            <a:prstGeom prst="star5">
              <a:avLst>
                <a:gd name="adj" fmla="val 19100"/>
                <a:gd name="hf" fmla="val 105146"/>
                <a:gd name="vf" fmla="val 110557"/>
              </a:avLst>
            </a:prstGeom>
            <a:solidFill>
              <a:schemeClr val="accent1">
                <a:lumOff val="13529"/>
              </a:schemeClr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2800" b="0">
                  <a:latin typeface="+mn-lt"/>
                  <a:ea typeface="+mn-ea"/>
                  <a:cs typeface="+mn-cs"/>
                  <a:sym typeface="Helvetica Neue Medium"/>
                </a:defRPr>
              </a:lvl1pPr>
            </a:lstStyle>
            <a:p>
              <a:r>
                <a:t>4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1" animBg="1" advAuto="0"/>
      <p:bldP spid="148" grpId="2" animBg="1" advAuto="0"/>
      <p:bldP spid="152" grpId="3" animBg="1" advAuto="0"/>
      <p:bldP spid="156" grpId="4" animBg="1" advAuto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rocess patent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Process patents</a:t>
            </a:r>
          </a:p>
        </p:txBody>
      </p:sp>
      <p:sp>
        <p:nvSpPr>
          <p:cNvPr id="159" name="A process is a series of steps, acts, or methods.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A process is a series of steps, acts, or methods.  </a:t>
            </a:r>
          </a:p>
          <a:p>
            <a:pPr lvl="1"/>
            <a:r>
              <a:t>patent on the method of doing something.  </a:t>
            </a:r>
          </a:p>
          <a:p>
            <a:r>
              <a:t>Different method claims can protect different aspects of the invention.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1" build="p" animBg="1" advAuto="0"/>
    </p:bld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916</Words>
  <Application>Microsoft Macintosh PowerPoint</Application>
  <PresentationFormat>Custom</PresentationFormat>
  <Paragraphs>133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Helvetica Neue</vt:lpstr>
      <vt:lpstr>Helvetica Neue Light</vt:lpstr>
      <vt:lpstr>Helvetica Neue Medium</vt:lpstr>
      <vt:lpstr>Black</vt:lpstr>
      <vt:lpstr>  Patentability Criteria and Prior Art Search</vt:lpstr>
      <vt:lpstr>Contents</vt:lpstr>
      <vt:lpstr>Can you patent an idea?</vt:lpstr>
      <vt:lpstr>What are the types of inventions that can be patented?</vt:lpstr>
      <vt:lpstr>Useful Inventions</vt:lpstr>
      <vt:lpstr>Ornamental Inventions</vt:lpstr>
      <vt:lpstr>Plant Inventions</vt:lpstr>
      <vt:lpstr>Legal Requirements to get a  Patent</vt:lpstr>
      <vt:lpstr>Process patents</vt:lpstr>
      <vt:lpstr>Machine patents</vt:lpstr>
      <vt:lpstr>Manufacture</vt:lpstr>
      <vt:lpstr>Composition of matter</vt:lpstr>
      <vt:lpstr>Novelty Requirement: Is the invention novel?</vt:lpstr>
      <vt:lpstr>Nonobviousness requirement: Is the invention non-obvious?</vt:lpstr>
      <vt:lpstr>Prior Art Search</vt:lpstr>
      <vt:lpstr>What is a Prior Art?</vt:lpstr>
      <vt:lpstr>Does a patent search help?</vt:lpstr>
      <vt:lpstr>What happens to a Patent Application after Examiner found a Prior Art</vt:lpstr>
      <vt:lpstr>How to conduct Prior Art Search</vt:lpstr>
      <vt:lpstr>Search Patent</vt:lpstr>
      <vt:lpstr>Search Non-Patent</vt:lpstr>
      <vt:lpstr>Prior Art Search Report</vt:lpstr>
      <vt:lpstr>Case Study</vt:lpstr>
      <vt:lpstr>Creating Video</vt:lpstr>
      <vt:lpstr>Keywords and Top Assignees</vt:lpstr>
      <vt:lpstr>Relevant Patent Literature</vt:lpstr>
      <vt:lpstr>Relevant Non-Patent Literature</vt:lpstr>
      <vt:lpstr>GENERATING SYNTHESIS VIDEOS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Patentability Criteria and Prior Art Search</dc:title>
  <cp:lastModifiedBy>KSN Aneja</cp:lastModifiedBy>
  <cp:revision>1</cp:revision>
  <dcterms:modified xsi:type="dcterms:W3CDTF">2020-02-19T06:37:13Z</dcterms:modified>
</cp:coreProperties>
</file>